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77" r:id="rId3"/>
    <p:sldId id="323" r:id="rId4"/>
    <p:sldId id="324" r:id="rId5"/>
    <p:sldId id="325" r:id="rId6"/>
    <p:sldId id="326" r:id="rId7"/>
    <p:sldId id="327" r:id="rId8"/>
    <p:sldId id="328" r:id="rId9"/>
    <p:sldId id="278" r:id="rId10"/>
    <p:sldId id="329" r:id="rId11"/>
    <p:sldId id="330" r:id="rId12"/>
    <p:sldId id="331" r:id="rId13"/>
    <p:sldId id="2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48" d="100"/>
          <a:sy n="48" d="100"/>
        </p:scale>
        <p:origin x="67" y="9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E3100E-6A9B-48F6-93F0-B4C500AF9802}" type="datetimeFigureOut">
              <a:rPr lang="en-US" smtClean="0"/>
              <a:t>6/24/2020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CC79DB-AF74-45BE-BD53-655D7C74DAC6}" type="slidenum">
              <a:rPr lang="en-US" smtClean="0"/>
              <a:t>‹#›</a:t>
            </a:fld>
            <a:endParaRPr lang="en-US"/>
          </a:p>
        </p:txBody>
      </p:sp>
    </p:spTree>
    <p:extLst>
      <p:ext uri="{BB962C8B-B14F-4D97-AF65-F5344CB8AC3E}">
        <p14:creationId xmlns:p14="http://schemas.microsoft.com/office/powerpoint/2010/main" val="2584752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google.com/url?q=http%3A%2F%2Fviews.cira.colostate.edu%2Fwiki%2Fwiki%2F11203%2Fmobile-source-emissions-inventory-projections-project&amp;sa=D&amp;ust=1590252097264000&amp;usg=AOvVaw3kvrFzY0YHj_SWm6jb1V4x"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  RTOWG modeling - Ralph Morris (Slides to be posted to the RHPWG website after call)</a:t>
            </a:r>
            <a:r>
              <a:rPr lang="en-US" dirty="0"/>
              <a:t/>
            </a:r>
            <a:br>
              <a:rPr lang="en-US" dirty="0"/>
            </a:br>
            <a:r>
              <a:rPr lang="en-US" sz="1200" b="0" i="0" kern="1200" dirty="0">
                <a:solidFill>
                  <a:schemeClr val="tx1"/>
                </a:solidFill>
                <a:effectLst/>
                <a:latin typeface="+mn-lt"/>
                <a:ea typeface="+mn-ea"/>
                <a:cs typeface="+mn-cs"/>
              </a:rPr>
              <a:t>Update/progress presentation</a:t>
            </a:r>
          </a:p>
          <a:p>
            <a:r>
              <a:rPr lang="en-US" sz="1200" b="0" i="0" kern="1200" dirty="0">
                <a:solidFill>
                  <a:schemeClr val="tx1"/>
                </a:solidFill>
                <a:effectLst/>
                <a:latin typeface="+mn-lt"/>
                <a:ea typeface="+mn-ea"/>
                <a:cs typeface="+mn-cs"/>
              </a:rPr>
              <a:t>Round 1 2028 Potential Additional Controls summary and next steps - David and Tom (Slides to be posted after call)</a:t>
            </a:r>
            <a:r>
              <a:rPr lang="en-US" dirty="0"/>
              <a:t/>
            </a:r>
            <a:br>
              <a:rPr lang="en-US" dirty="0"/>
            </a:br>
            <a:r>
              <a:rPr lang="en-US" sz="1200" b="0" i="0" kern="1200" dirty="0">
                <a:solidFill>
                  <a:schemeClr val="tx1"/>
                </a:solidFill>
                <a:effectLst/>
                <a:latin typeface="+mn-lt"/>
                <a:ea typeface="+mn-ea"/>
                <a:cs typeface="+mn-cs"/>
              </a:rPr>
              <a:t>Responses received from states and state summary of data/changes.</a:t>
            </a:r>
          </a:p>
          <a:p>
            <a:r>
              <a:rPr lang="en-US" sz="1200" b="0" i="0" kern="1200" dirty="0">
                <a:solidFill>
                  <a:schemeClr val="tx1"/>
                </a:solidFill>
                <a:effectLst/>
                <a:latin typeface="+mn-lt"/>
                <a:ea typeface="+mn-ea"/>
                <a:cs typeface="+mn-cs"/>
              </a:rPr>
              <a:t>July 1, 2020 deadline for states to submit “refined” (or initial if not done 3/16) for additional modeling sensitivity run</a:t>
            </a:r>
          </a:p>
          <a:p>
            <a:r>
              <a:rPr lang="en-US" sz="1200" b="0" i="0" kern="1200" dirty="0">
                <a:solidFill>
                  <a:schemeClr val="tx1"/>
                </a:solidFill>
                <a:effectLst/>
                <a:latin typeface="+mn-lt"/>
                <a:ea typeface="+mn-ea"/>
                <a:cs typeface="+mn-cs"/>
              </a:rPr>
              <a:t>4)  Mobile Source Emissions Inventory Projections project.  (David/Jay/Tom)</a:t>
            </a:r>
            <a:r>
              <a:rPr lang="en-US" dirty="0"/>
              <a:t/>
            </a:r>
            <a:br>
              <a:rPr lang="en-US" dirty="0"/>
            </a:br>
            <a:r>
              <a:rPr lang="en-US" sz="1200" b="0" i="0" kern="1200" dirty="0">
                <a:solidFill>
                  <a:schemeClr val="tx1"/>
                </a:solidFill>
                <a:effectLst/>
                <a:latin typeface="+mn-lt"/>
                <a:ea typeface="+mn-ea"/>
                <a:cs typeface="+mn-cs"/>
              </a:rPr>
              <a:t>Final memo and deliverables available on project wiki page: </a:t>
            </a:r>
            <a:r>
              <a:rPr lang="en-US" sz="1200" b="0" i="0" u="sng" kern="1200" dirty="0">
                <a:solidFill>
                  <a:schemeClr val="tx1"/>
                </a:solidFill>
                <a:effectLst/>
                <a:latin typeface="+mn-lt"/>
                <a:ea typeface="+mn-ea"/>
                <a:cs typeface="+mn-cs"/>
                <a:hlinkClick r:id="rId3"/>
              </a:rPr>
              <a:t>Mobile Source Emissions Inventory Projections Project</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5)  WRAP State Regional Haze Progress Website (Amber)</a:t>
            </a:r>
            <a:endParaRPr lang="en-US" dirty="0"/>
          </a:p>
        </p:txBody>
      </p:sp>
      <p:sp>
        <p:nvSpPr>
          <p:cNvPr id="4" name="Slide Number Placeholder 3"/>
          <p:cNvSpPr>
            <a:spLocks noGrp="1"/>
          </p:cNvSpPr>
          <p:nvPr>
            <p:ph type="sldNum" sz="quarter" idx="5"/>
          </p:nvPr>
        </p:nvSpPr>
        <p:spPr/>
        <p:txBody>
          <a:bodyPr/>
          <a:lstStyle/>
          <a:p>
            <a:fld id="{69C2C9C8-AA32-4C6A-AE30-37E2920E6D61}" type="slidenum">
              <a:rPr lang="en-US" smtClean="0"/>
              <a:t>10</a:t>
            </a:fld>
            <a:endParaRPr lang="en-US"/>
          </a:p>
        </p:txBody>
      </p:sp>
    </p:spTree>
    <p:extLst>
      <p:ext uri="{BB962C8B-B14F-4D97-AF65-F5344CB8AC3E}">
        <p14:creationId xmlns:p14="http://schemas.microsoft.com/office/powerpoint/2010/main" val="851055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3F15E7-67D2-4EF8-B2CE-97B8A1E48D40}" type="datetimeFigureOut">
              <a:rPr lang="en-US" smtClean="0"/>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24981-F575-4A04-860F-A2FA67DEA3DC}" type="slidenum">
              <a:rPr lang="en-US" smtClean="0"/>
              <a:t>‹#›</a:t>
            </a:fld>
            <a:endParaRPr lang="en-US"/>
          </a:p>
        </p:txBody>
      </p:sp>
    </p:spTree>
    <p:extLst>
      <p:ext uri="{BB962C8B-B14F-4D97-AF65-F5344CB8AC3E}">
        <p14:creationId xmlns:p14="http://schemas.microsoft.com/office/powerpoint/2010/main" val="16130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3F15E7-67D2-4EF8-B2CE-97B8A1E48D40}" type="datetimeFigureOut">
              <a:rPr lang="en-US" smtClean="0"/>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24981-F575-4A04-860F-A2FA67DEA3DC}" type="slidenum">
              <a:rPr lang="en-US" smtClean="0"/>
              <a:t>‹#›</a:t>
            </a:fld>
            <a:endParaRPr lang="en-US"/>
          </a:p>
        </p:txBody>
      </p:sp>
    </p:spTree>
    <p:extLst>
      <p:ext uri="{BB962C8B-B14F-4D97-AF65-F5344CB8AC3E}">
        <p14:creationId xmlns:p14="http://schemas.microsoft.com/office/powerpoint/2010/main" val="663653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3F15E7-67D2-4EF8-B2CE-97B8A1E48D40}" type="datetimeFigureOut">
              <a:rPr lang="en-US" smtClean="0"/>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24981-F575-4A04-860F-A2FA67DEA3DC}" type="slidenum">
              <a:rPr lang="en-US" smtClean="0"/>
              <a:t>‹#›</a:t>
            </a:fld>
            <a:endParaRPr lang="en-US"/>
          </a:p>
        </p:txBody>
      </p:sp>
    </p:spTree>
    <p:extLst>
      <p:ext uri="{BB962C8B-B14F-4D97-AF65-F5344CB8AC3E}">
        <p14:creationId xmlns:p14="http://schemas.microsoft.com/office/powerpoint/2010/main" val="1938804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3F15E7-67D2-4EF8-B2CE-97B8A1E48D40}" type="datetimeFigureOut">
              <a:rPr lang="en-US" smtClean="0"/>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24981-F575-4A04-860F-A2FA67DEA3DC}" type="slidenum">
              <a:rPr lang="en-US" smtClean="0"/>
              <a:t>‹#›</a:t>
            </a:fld>
            <a:endParaRPr lang="en-US"/>
          </a:p>
        </p:txBody>
      </p:sp>
    </p:spTree>
    <p:extLst>
      <p:ext uri="{BB962C8B-B14F-4D97-AF65-F5344CB8AC3E}">
        <p14:creationId xmlns:p14="http://schemas.microsoft.com/office/powerpoint/2010/main" val="1659482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3F15E7-67D2-4EF8-B2CE-97B8A1E48D40}" type="datetimeFigureOut">
              <a:rPr lang="en-US" smtClean="0"/>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024981-F575-4A04-860F-A2FA67DEA3DC}" type="slidenum">
              <a:rPr lang="en-US" smtClean="0"/>
              <a:t>‹#›</a:t>
            </a:fld>
            <a:endParaRPr lang="en-US"/>
          </a:p>
        </p:txBody>
      </p:sp>
    </p:spTree>
    <p:extLst>
      <p:ext uri="{BB962C8B-B14F-4D97-AF65-F5344CB8AC3E}">
        <p14:creationId xmlns:p14="http://schemas.microsoft.com/office/powerpoint/2010/main" val="3239168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3F15E7-67D2-4EF8-B2CE-97B8A1E48D40}" type="datetimeFigureOut">
              <a:rPr lang="en-US" smtClean="0"/>
              <a:t>6/24/2020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024981-F575-4A04-860F-A2FA67DEA3DC}" type="slidenum">
              <a:rPr lang="en-US" smtClean="0"/>
              <a:t>‹#›</a:t>
            </a:fld>
            <a:endParaRPr lang="en-US"/>
          </a:p>
        </p:txBody>
      </p:sp>
    </p:spTree>
    <p:extLst>
      <p:ext uri="{BB962C8B-B14F-4D97-AF65-F5344CB8AC3E}">
        <p14:creationId xmlns:p14="http://schemas.microsoft.com/office/powerpoint/2010/main" val="1742538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3F15E7-67D2-4EF8-B2CE-97B8A1E48D40}" type="datetimeFigureOut">
              <a:rPr lang="en-US" smtClean="0"/>
              <a:t>6/24/2020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024981-F575-4A04-860F-A2FA67DEA3DC}" type="slidenum">
              <a:rPr lang="en-US" smtClean="0"/>
              <a:t>‹#›</a:t>
            </a:fld>
            <a:endParaRPr lang="en-US"/>
          </a:p>
        </p:txBody>
      </p:sp>
    </p:spTree>
    <p:extLst>
      <p:ext uri="{BB962C8B-B14F-4D97-AF65-F5344CB8AC3E}">
        <p14:creationId xmlns:p14="http://schemas.microsoft.com/office/powerpoint/2010/main" val="3869204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3F15E7-67D2-4EF8-B2CE-97B8A1E48D40}" type="datetimeFigureOut">
              <a:rPr lang="en-US" smtClean="0"/>
              <a:t>6/24/2020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024981-F575-4A04-860F-A2FA67DEA3DC}" type="slidenum">
              <a:rPr lang="en-US" smtClean="0"/>
              <a:t>‹#›</a:t>
            </a:fld>
            <a:endParaRPr lang="en-US"/>
          </a:p>
        </p:txBody>
      </p:sp>
    </p:spTree>
    <p:extLst>
      <p:ext uri="{BB962C8B-B14F-4D97-AF65-F5344CB8AC3E}">
        <p14:creationId xmlns:p14="http://schemas.microsoft.com/office/powerpoint/2010/main" val="2793511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3F15E7-67D2-4EF8-B2CE-97B8A1E48D40}" type="datetimeFigureOut">
              <a:rPr lang="en-US" smtClean="0"/>
              <a:t>6/24/2020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024981-F575-4A04-860F-A2FA67DEA3DC}" type="slidenum">
              <a:rPr lang="en-US" smtClean="0"/>
              <a:t>‹#›</a:t>
            </a:fld>
            <a:endParaRPr lang="en-US"/>
          </a:p>
        </p:txBody>
      </p:sp>
    </p:spTree>
    <p:extLst>
      <p:ext uri="{BB962C8B-B14F-4D97-AF65-F5344CB8AC3E}">
        <p14:creationId xmlns:p14="http://schemas.microsoft.com/office/powerpoint/2010/main" val="2015005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63F15E7-67D2-4EF8-B2CE-97B8A1E48D40}" type="datetimeFigureOut">
              <a:rPr lang="en-US" smtClean="0"/>
              <a:t>6/24/2020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024981-F575-4A04-860F-A2FA67DEA3DC}" type="slidenum">
              <a:rPr lang="en-US" smtClean="0"/>
              <a:t>‹#›</a:t>
            </a:fld>
            <a:endParaRPr lang="en-US"/>
          </a:p>
        </p:txBody>
      </p:sp>
    </p:spTree>
    <p:extLst>
      <p:ext uri="{BB962C8B-B14F-4D97-AF65-F5344CB8AC3E}">
        <p14:creationId xmlns:p14="http://schemas.microsoft.com/office/powerpoint/2010/main" val="3618799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63F15E7-67D2-4EF8-B2CE-97B8A1E48D40}" type="datetimeFigureOut">
              <a:rPr lang="en-US" smtClean="0"/>
              <a:t>6/24/2020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024981-F575-4A04-860F-A2FA67DEA3DC}" type="slidenum">
              <a:rPr lang="en-US" smtClean="0"/>
              <a:t>‹#›</a:t>
            </a:fld>
            <a:endParaRPr lang="en-US"/>
          </a:p>
        </p:txBody>
      </p:sp>
    </p:spTree>
    <p:extLst>
      <p:ext uri="{BB962C8B-B14F-4D97-AF65-F5344CB8AC3E}">
        <p14:creationId xmlns:p14="http://schemas.microsoft.com/office/powerpoint/2010/main" val="2954726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3F15E7-67D2-4EF8-B2CE-97B8A1E48D40}" type="datetimeFigureOut">
              <a:rPr lang="en-US" smtClean="0"/>
              <a:t>6/24/2020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024981-F575-4A04-860F-A2FA67DEA3DC}" type="slidenum">
              <a:rPr lang="en-US" smtClean="0"/>
              <a:t>‹#›</a:t>
            </a:fld>
            <a:endParaRPr lang="en-US"/>
          </a:p>
        </p:txBody>
      </p:sp>
    </p:spTree>
    <p:extLst>
      <p:ext uri="{BB962C8B-B14F-4D97-AF65-F5344CB8AC3E}">
        <p14:creationId xmlns:p14="http://schemas.microsoft.com/office/powerpoint/2010/main" val="3304299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2676553"/>
          </a:xfrm>
        </p:spPr>
        <p:txBody>
          <a:bodyPr>
            <a:normAutofit fontScale="90000"/>
          </a:bodyPr>
          <a:lstStyle/>
          <a:p>
            <a:pPr algn="l"/>
            <a:r>
              <a:rPr lang="en-US" dirty="0" smtClean="0"/>
              <a:t>Monthly Update on 2018-2019 WRAP </a:t>
            </a:r>
            <a:r>
              <a:rPr lang="en-US" dirty="0"/>
              <a:t>Workplan</a:t>
            </a:r>
            <a:br>
              <a:rPr lang="en-US" dirty="0"/>
            </a:br>
            <a:r>
              <a:rPr lang="en-US" sz="4400" dirty="0" smtClean="0"/>
              <a:t>June 24</a:t>
            </a:r>
            <a:r>
              <a:rPr lang="en-US" sz="4400" baseline="30000" dirty="0" smtClean="0"/>
              <a:t>th</a:t>
            </a:r>
            <a:r>
              <a:rPr lang="en-US" sz="4400" dirty="0" smtClean="0"/>
              <a:t>, 2020</a:t>
            </a:r>
            <a:br>
              <a:rPr lang="en-US" sz="4400" dirty="0" smtClean="0"/>
            </a:br>
            <a:r>
              <a:rPr lang="en-US" sz="4400" dirty="0" smtClean="0"/>
              <a:t>TSC and Work Group Co-Chairs Call</a:t>
            </a:r>
            <a:endParaRPr lang="en-US" dirty="0"/>
          </a:p>
        </p:txBody>
      </p:sp>
      <p:sp>
        <p:nvSpPr>
          <p:cNvPr id="3" name="Subtitle 2"/>
          <p:cNvSpPr>
            <a:spLocks noGrp="1"/>
          </p:cNvSpPr>
          <p:nvPr>
            <p:ph type="subTitle" idx="1"/>
          </p:nvPr>
        </p:nvSpPr>
        <p:spPr/>
        <p:txBody>
          <a:bodyPr>
            <a:normAutofit/>
          </a:bodyPr>
          <a:lstStyle/>
          <a:p>
            <a:pPr algn="l"/>
            <a:endParaRPr lang="en-US" dirty="0" smtClean="0"/>
          </a:p>
          <a:p>
            <a:pPr algn="l"/>
            <a:endParaRPr lang="en-US" dirty="0"/>
          </a:p>
          <a:p>
            <a:pPr algn="l"/>
            <a:endParaRPr lang="en-US" dirty="0" smtClean="0"/>
          </a:p>
        </p:txBody>
      </p:sp>
      <p:sp>
        <p:nvSpPr>
          <p:cNvPr id="4" name="Subtitle 2"/>
          <p:cNvSpPr txBox="1">
            <a:spLocks/>
          </p:cNvSpPr>
          <p:nvPr/>
        </p:nvSpPr>
        <p:spPr>
          <a:xfrm>
            <a:off x="1524000" y="4376969"/>
            <a:ext cx="9144000" cy="16266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smtClean="0"/>
              <a:t>Regional Technical Operations WG</a:t>
            </a:r>
          </a:p>
          <a:p>
            <a:pPr algn="l"/>
            <a:r>
              <a:rPr lang="en-US" dirty="0" smtClean="0"/>
              <a:t>Regional Haze Planning </a:t>
            </a:r>
            <a:r>
              <a:rPr lang="en-US" dirty="0" smtClean="0"/>
              <a:t>WG</a:t>
            </a:r>
          </a:p>
          <a:p>
            <a:pPr algn="l"/>
            <a:r>
              <a:rPr lang="en-US" dirty="0" smtClean="0"/>
              <a:t>Control Measures </a:t>
            </a:r>
            <a:r>
              <a:rPr lang="en-US" dirty="0" err="1" smtClean="0"/>
              <a:t>Sc</a:t>
            </a:r>
            <a:endParaRPr lang="en-US" dirty="0" smtClean="0"/>
          </a:p>
        </p:txBody>
      </p:sp>
    </p:spTree>
    <p:extLst>
      <p:ext uri="{BB962C8B-B14F-4D97-AF65-F5344CB8AC3E}">
        <p14:creationId xmlns:p14="http://schemas.microsoft.com/office/powerpoint/2010/main" val="3663567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60035"/>
          </a:xfrm>
        </p:spPr>
        <p:txBody>
          <a:bodyPr>
            <a:normAutofit/>
          </a:bodyPr>
          <a:lstStyle/>
          <a:p>
            <a:pPr algn="ctr"/>
            <a:r>
              <a:rPr lang="en-US" sz="4000" dirty="0"/>
              <a:t>Workplan Progress by </a:t>
            </a:r>
            <a:r>
              <a:rPr lang="en-US" sz="4000" dirty="0">
                <a:solidFill>
                  <a:srgbClr val="7030A0"/>
                </a:solidFill>
              </a:rPr>
              <a:t>Regional Haze Planning Work Group</a:t>
            </a:r>
          </a:p>
        </p:txBody>
      </p:sp>
      <p:sp>
        <p:nvSpPr>
          <p:cNvPr id="3" name="Content Placeholder 2"/>
          <p:cNvSpPr>
            <a:spLocks noGrp="1"/>
          </p:cNvSpPr>
          <p:nvPr>
            <p:ph idx="1"/>
          </p:nvPr>
        </p:nvSpPr>
        <p:spPr>
          <a:xfrm>
            <a:off x="838200" y="960036"/>
            <a:ext cx="10515600" cy="4351338"/>
          </a:xfrm>
        </p:spPr>
        <p:txBody>
          <a:bodyPr>
            <a:normAutofit/>
          </a:bodyPr>
          <a:lstStyle/>
          <a:p>
            <a:r>
              <a:rPr lang="en-US" dirty="0"/>
              <a:t>Workplan Progress over the Last Month </a:t>
            </a:r>
          </a:p>
          <a:p>
            <a:pPr marL="465138"/>
            <a:r>
              <a:rPr lang="en-US" sz="2400" dirty="0"/>
              <a:t>Subcommittee Calls</a:t>
            </a:r>
          </a:p>
          <a:p>
            <a:pPr marL="465138"/>
            <a:r>
              <a:rPr lang="en-US" sz="2400" dirty="0"/>
              <a:t>June 23 &amp; 25 Virtual Workplan Completion &amp; Modeling Results meeting</a:t>
            </a:r>
          </a:p>
          <a:p>
            <a:pPr lvl="1">
              <a:spcBef>
                <a:spcPts val="0"/>
              </a:spcBef>
            </a:pPr>
            <a:r>
              <a:rPr lang="en-US" sz="2000" dirty="0"/>
              <a:t>Focused on Modeling Results on the TSSv2</a:t>
            </a:r>
          </a:p>
          <a:p>
            <a:pPr lvl="1">
              <a:spcBef>
                <a:spcPts val="0"/>
              </a:spcBef>
            </a:pPr>
            <a:endParaRPr lang="en-US" sz="2000" dirty="0"/>
          </a:p>
          <a:p>
            <a:r>
              <a:rPr lang="en-US" dirty="0"/>
              <a:t>Workplan Tasks for the Next Two Months</a:t>
            </a:r>
          </a:p>
          <a:p>
            <a:pPr marL="465138"/>
            <a:r>
              <a:rPr lang="en-US" dirty="0"/>
              <a:t>July 22 &amp; 23 </a:t>
            </a:r>
            <a:r>
              <a:rPr lang="en-US" sz="2400" dirty="0"/>
              <a:t>Virtual Workplan Completion &amp; Modeling Results meeting</a:t>
            </a:r>
          </a:p>
          <a:p>
            <a:pPr lvl="1">
              <a:spcBef>
                <a:spcPts val="0"/>
              </a:spcBef>
            </a:pPr>
            <a:r>
              <a:rPr lang="en-US" sz="2000" dirty="0"/>
              <a:t>Focused on Modeling Results on the TSSv2</a:t>
            </a:r>
          </a:p>
          <a:p>
            <a:pPr lvl="1"/>
            <a:endParaRPr lang="en-US" dirty="0"/>
          </a:p>
          <a:p>
            <a:pPr marL="0" indent="0">
              <a:buNone/>
            </a:pPr>
            <a:endParaRPr lang="en-US" dirty="0"/>
          </a:p>
        </p:txBody>
      </p:sp>
      <p:pic>
        <p:nvPicPr>
          <p:cNvPr id="4" name="Picture 3">
            <a:extLst>
              <a:ext uri="{FF2B5EF4-FFF2-40B4-BE49-F238E27FC236}">
                <a16:creationId xmlns:a16="http://schemas.microsoft.com/office/drawing/2014/main" id="{6273EF28-163E-42AA-9EBD-6961330EE3BE}"/>
              </a:ext>
            </a:extLst>
          </p:cNvPr>
          <p:cNvPicPr>
            <a:picLocks noChangeAspect="1"/>
          </p:cNvPicPr>
          <p:nvPr/>
        </p:nvPicPr>
        <p:blipFill>
          <a:blip r:embed="rId3"/>
          <a:stretch>
            <a:fillRect/>
          </a:stretch>
        </p:blipFill>
        <p:spPr>
          <a:xfrm>
            <a:off x="1257099" y="4307017"/>
            <a:ext cx="9731197" cy="2519987"/>
          </a:xfrm>
          <a:prstGeom prst="rect">
            <a:avLst/>
          </a:prstGeom>
        </p:spPr>
      </p:pic>
      <p:sp>
        <p:nvSpPr>
          <p:cNvPr id="6" name="TextBox 5">
            <a:extLst>
              <a:ext uri="{FF2B5EF4-FFF2-40B4-BE49-F238E27FC236}">
                <a16:creationId xmlns:a16="http://schemas.microsoft.com/office/drawing/2014/main" id="{3314729E-0C64-43BD-8AAB-6473937C8794}"/>
              </a:ext>
            </a:extLst>
          </p:cNvPr>
          <p:cNvSpPr txBox="1"/>
          <p:nvPr/>
        </p:nvSpPr>
        <p:spPr>
          <a:xfrm>
            <a:off x="9699351" y="5056860"/>
            <a:ext cx="1100379" cy="646331"/>
          </a:xfrm>
          <a:prstGeom prst="rect">
            <a:avLst/>
          </a:prstGeom>
          <a:solidFill>
            <a:schemeClr val="accent4"/>
          </a:solidFill>
          <a:ln>
            <a:solidFill>
              <a:schemeClr val="tx1"/>
            </a:solidFill>
          </a:ln>
        </p:spPr>
        <p:txBody>
          <a:bodyPr wrap="square" rtlCol="0">
            <a:spAutoFit/>
          </a:bodyPr>
          <a:lstStyle/>
          <a:p>
            <a:pPr algn="ctr"/>
            <a:r>
              <a:rPr lang="en-US" dirty="0"/>
              <a:t>August 2020</a:t>
            </a:r>
          </a:p>
        </p:txBody>
      </p:sp>
      <p:sp>
        <p:nvSpPr>
          <p:cNvPr id="8" name="TextBox 7">
            <a:extLst>
              <a:ext uri="{FF2B5EF4-FFF2-40B4-BE49-F238E27FC236}">
                <a16:creationId xmlns:a16="http://schemas.microsoft.com/office/drawing/2014/main" id="{50B3977B-A017-4984-BCE0-B84C0E9B792D}"/>
              </a:ext>
            </a:extLst>
          </p:cNvPr>
          <p:cNvSpPr txBox="1"/>
          <p:nvPr/>
        </p:nvSpPr>
        <p:spPr>
          <a:xfrm>
            <a:off x="9699350" y="5703191"/>
            <a:ext cx="1100379" cy="646331"/>
          </a:xfrm>
          <a:prstGeom prst="rect">
            <a:avLst/>
          </a:prstGeom>
          <a:solidFill>
            <a:schemeClr val="accent4"/>
          </a:solidFill>
          <a:ln>
            <a:solidFill>
              <a:schemeClr val="tx1"/>
            </a:solidFill>
          </a:ln>
        </p:spPr>
        <p:txBody>
          <a:bodyPr wrap="square" rtlCol="0" anchor="t">
            <a:spAutoFit/>
          </a:bodyPr>
          <a:lstStyle/>
          <a:p>
            <a:pPr algn="ctr"/>
            <a:r>
              <a:rPr lang="en-US" dirty="0"/>
              <a:t>August 2020</a:t>
            </a:r>
          </a:p>
        </p:txBody>
      </p:sp>
    </p:spTree>
    <p:extLst>
      <p:ext uri="{BB962C8B-B14F-4D97-AF65-F5344CB8AC3E}">
        <p14:creationId xmlns:p14="http://schemas.microsoft.com/office/powerpoint/2010/main" val="2055473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60500"/>
          </a:xfrm>
        </p:spPr>
        <p:txBody>
          <a:bodyPr>
            <a:normAutofit/>
          </a:bodyPr>
          <a:lstStyle/>
          <a:p>
            <a:pPr algn="ctr"/>
            <a:r>
              <a:rPr lang="en-US" dirty="0" smtClean="0"/>
              <a:t>Workplan Progress by </a:t>
            </a:r>
            <a:r>
              <a:rPr lang="en-US" dirty="0"/>
              <a:t>RH Planning Work Group – </a:t>
            </a:r>
            <a:r>
              <a:rPr lang="en-US" dirty="0">
                <a:solidFill>
                  <a:schemeClr val="accent1">
                    <a:lumMod val="75000"/>
                  </a:schemeClr>
                </a:solidFill>
              </a:rPr>
              <a:t>Control Measures </a:t>
            </a:r>
            <a:r>
              <a:rPr lang="en-US" dirty="0"/>
              <a:t>Subcommittee</a:t>
            </a:r>
          </a:p>
        </p:txBody>
      </p:sp>
      <p:sp>
        <p:nvSpPr>
          <p:cNvPr id="3" name="Content Placeholder 2"/>
          <p:cNvSpPr>
            <a:spLocks noGrp="1"/>
          </p:cNvSpPr>
          <p:nvPr>
            <p:ph idx="1"/>
          </p:nvPr>
        </p:nvSpPr>
        <p:spPr/>
        <p:txBody>
          <a:bodyPr>
            <a:normAutofit fontScale="92500" lnSpcReduction="20000"/>
          </a:bodyPr>
          <a:lstStyle/>
          <a:p>
            <a:r>
              <a:rPr lang="en-US" dirty="0" smtClean="0"/>
              <a:t>Workplan Progress over the Last Month – May Call</a:t>
            </a:r>
          </a:p>
          <a:p>
            <a:pPr lvl="1"/>
            <a:r>
              <a:rPr lang="en-US" dirty="0" smtClean="0"/>
              <a:t>States provided updates on 4-factor review work</a:t>
            </a:r>
            <a:endParaRPr lang="en-US" dirty="0"/>
          </a:p>
          <a:p>
            <a:pPr lvl="2"/>
            <a:r>
              <a:rPr lang="en-US" dirty="0" smtClean="0"/>
              <a:t>Most states have received the requested source information and are reviewing source control options, feasibility and costs</a:t>
            </a:r>
          </a:p>
          <a:p>
            <a:pPr lvl="2"/>
            <a:r>
              <a:rPr lang="en-US" dirty="0" smtClean="0"/>
              <a:t>Many states are starting internal discussions on emission control costs and the appropriate cost </a:t>
            </a:r>
            <a:r>
              <a:rPr lang="en-US" dirty="0"/>
              <a:t>effectiveness </a:t>
            </a:r>
            <a:r>
              <a:rPr lang="en-US" dirty="0" smtClean="0"/>
              <a:t>threshold</a:t>
            </a:r>
          </a:p>
          <a:p>
            <a:pPr lvl="1"/>
            <a:r>
              <a:rPr lang="en-US" dirty="0" smtClean="0"/>
              <a:t>States discussed timing for submitting projected emission reductions for second model run – 2028 Potential Additional Controls (PAC) </a:t>
            </a:r>
          </a:p>
          <a:p>
            <a:pPr lvl="2"/>
            <a:r>
              <a:rPr lang="en-US" dirty="0" smtClean="0"/>
              <a:t>Most states seem to support providing projected reductions around end of July or maybe early August, but depends on the release of first model run and needing some time to review model output</a:t>
            </a:r>
          </a:p>
          <a:p>
            <a:r>
              <a:rPr lang="en-US" dirty="0" smtClean="0"/>
              <a:t>Workplan Tasks for the Next Two Months</a:t>
            </a:r>
          </a:p>
          <a:p>
            <a:pPr lvl="1"/>
            <a:r>
              <a:rPr lang="en-US" dirty="0" smtClean="0"/>
              <a:t>Next call on June 22nd</a:t>
            </a:r>
          </a:p>
          <a:p>
            <a:pPr lvl="1"/>
            <a:r>
              <a:rPr lang="en-US" dirty="0" smtClean="0"/>
              <a:t>States </a:t>
            </a:r>
            <a:r>
              <a:rPr lang="en-US" dirty="0"/>
              <a:t>to continue 4-factor review </a:t>
            </a:r>
            <a:r>
              <a:rPr lang="en-US" dirty="0" smtClean="0"/>
              <a:t>work</a:t>
            </a:r>
          </a:p>
          <a:p>
            <a:pPr lvl="1"/>
            <a:r>
              <a:rPr lang="en-US" dirty="0" smtClean="0"/>
              <a:t>States </a:t>
            </a:r>
            <a:r>
              <a:rPr lang="en-US" dirty="0"/>
              <a:t>to review </a:t>
            </a:r>
            <a:r>
              <a:rPr lang="en-US" dirty="0" smtClean="0"/>
              <a:t>AOI and WEP </a:t>
            </a:r>
            <a:r>
              <a:rPr lang="en-US" dirty="0"/>
              <a:t>analysis when it becomes available</a:t>
            </a:r>
          </a:p>
        </p:txBody>
      </p:sp>
    </p:spTree>
    <p:extLst>
      <p:ext uri="{BB962C8B-B14F-4D97-AF65-F5344CB8AC3E}">
        <p14:creationId xmlns:p14="http://schemas.microsoft.com/office/powerpoint/2010/main" val="4168722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Proposed Future </a:t>
            </a:r>
            <a:r>
              <a:rPr lang="en-US" dirty="0"/>
              <a:t>Projects by RH Planning Work Group – </a:t>
            </a:r>
            <a:r>
              <a:rPr lang="en-US" dirty="0">
                <a:solidFill>
                  <a:schemeClr val="accent1">
                    <a:lumMod val="75000"/>
                  </a:schemeClr>
                </a:solidFill>
              </a:rPr>
              <a:t>Control Measures </a:t>
            </a:r>
            <a:r>
              <a:rPr lang="en-US" dirty="0"/>
              <a:t>Subcommittee</a:t>
            </a:r>
          </a:p>
        </p:txBody>
      </p:sp>
      <p:sp>
        <p:nvSpPr>
          <p:cNvPr id="3" name="Content Placeholder 2"/>
          <p:cNvSpPr>
            <a:spLocks noGrp="1"/>
          </p:cNvSpPr>
          <p:nvPr>
            <p:ph idx="1"/>
          </p:nvPr>
        </p:nvSpPr>
        <p:spPr/>
        <p:txBody>
          <a:bodyPr/>
          <a:lstStyle/>
          <a:p>
            <a:r>
              <a:rPr lang="en-US" dirty="0"/>
              <a:t>Potential Additional Future </a:t>
            </a:r>
            <a:r>
              <a:rPr lang="en-US" dirty="0" smtClean="0"/>
              <a:t>Project/s </a:t>
            </a:r>
          </a:p>
          <a:p>
            <a:pPr lvl="1"/>
            <a:r>
              <a:rPr lang="en-US" dirty="0" smtClean="0"/>
              <a:t>Depending </a:t>
            </a:r>
            <a:r>
              <a:rPr lang="en-US" dirty="0"/>
              <a:t>on progress of emission control decisions, States considering whether an extra modeling analysis could be done over the summer or early fall </a:t>
            </a:r>
          </a:p>
          <a:p>
            <a:pPr lvl="1"/>
            <a:r>
              <a:rPr lang="en-US" dirty="0" smtClean="0"/>
              <a:t>Coordination with the Emissions Inventory and Modeling Protocol </a:t>
            </a:r>
            <a:r>
              <a:rPr lang="en-US" dirty="0"/>
              <a:t>Subcommittee is </a:t>
            </a:r>
            <a:r>
              <a:rPr lang="en-US" dirty="0" smtClean="0"/>
              <a:t>necessary to estimate potential emission reductions and timing of modeling</a:t>
            </a:r>
          </a:p>
        </p:txBody>
      </p:sp>
    </p:spTree>
    <p:extLst>
      <p:ext uri="{BB962C8B-B14F-4D97-AF65-F5344CB8AC3E}">
        <p14:creationId xmlns:p14="http://schemas.microsoft.com/office/powerpoint/2010/main" val="1267887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pPr algn="l"/>
            <a:r>
              <a:rPr lang="en-US" sz="4400" dirty="0" smtClean="0"/>
              <a:t>End of Workplan Progress Update</a:t>
            </a:r>
            <a:endParaRPr lang="en-US" sz="4400" dirty="0"/>
          </a:p>
        </p:txBody>
      </p:sp>
    </p:spTree>
    <p:extLst>
      <p:ext uri="{BB962C8B-B14F-4D97-AF65-F5344CB8AC3E}">
        <p14:creationId xmlns:p14="http://schemas.microsoft.com/office/powerpoint/2010/main" val="3291508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bg1">
                    <a:lumMod val="65000"/>
                  </a:schemeClr>
                </a:solidFill>
              </a:rPr>
              <a:t>Regional Technical Operations Work Group</a:t>
            </a:r>
            <a:endParaRPr lang="en-US" dirty="0">
              <a:solidFill>
                <a:schemeClr val="bg1">
                  <a:lumMod val="65000"/>
                </a:schemeClr>
              </a:solidFill>
            </a:endParaRPr>
          </a:p>
        </p:txBody>
      </p:sp>
    </p:spTree>
    <p:extLst>
      <p:ext uri="{BB962C8B-B14F-4D97-AF65-F5344CB8AC3E}">
        <p14:creationId xmlns:p14="http://schemas.microsoft.com/office/powerpoint/2010/main" val="1350585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60500"/>
          </a:xfrm>
        </p:spPr>
        <p:txBody>
          <a:bodyPr>
            <a:normAutofit/>
          </a:bodyPr>
          <a:lstStyle/>
          <a:p>
            <a:pPr algn="ctr"/>
            <a:r>
              <a:rPr lang="en-US" dirty="0"/>
              <a:t>Workplan Progress by </a:t>
            </a:r>
            <a:r>
              <a:rPr lang="en-US" dirty="0">
                <a:solidFill>
                  <a:schemeClr val="bg2">
                    <a:lumMod val="75000"/>
                  </a:schemeClr>
                </a:solidFill>
              </a:rPr>
              <a:t>RTOWG</a:t>
            </a:r>
          </a:p>
        </p:txBody>
      </p:sp>
      <p:sp>
        <p:nvSpPr>
          <p:cNvPr id="3" name="Content Placeholder 2"/>
          <p:cNvSpPr>
            <a:spLocks noGrp="1"/>
          </p:cNvSpPr>
          <p:nvPr>
            <p:ph idx="1"/>
          </p:nvPr>
        </p:nvSpPr>
        <p:spPr/>
        <p:txBody>
          <a:bodyPr>
            <a:normAutofit/>
          </a:bodyPr>
          <a:lstStyle/>
          <a:p>
            <a:r>
              <a:rPr lang="en-US" dirty="0"/>
              <a:t>Workplan Progress over the Last Month </a:t>
            </a:r>
          </a:p>
          <a:p>
            <a:pPr lvl="1"/>
            <a:r>
              <a:rPr lang="en-US" dirty="0"/>
              <a:t>Weekly co-chair coordination calls</a:t>
            </a:r>
          </a:p>
          <a:p>
            <a:pPr lvl="1"/>
            <a:r>
              <a:rPr lang="en-US" dirty="0"/>
              <a:t>Weekly calls with Ramboll to keep track of modeling progress</a:t>
            </a:r>
          </a:p>
          <a:p>
            <a:pPr lvl="1"/>
            <a:r>
              <a:rPr lang="en-US" dirty="0"/>
              <a:t>Modeling spec sheet updates to</a:t>
            </a:r>
          </a:p>
          <a:p>
            <a:pPr lvl="2"/>
            <a:r>
              <a:rPr lang="en-US" dirty="0"/>
              <a:t>Source apportionment modeling using the 2028 on-the-books emissions scenario (updated 5/18/20)</a:t>
            </a:r>
          </a:p>
          <a:p>
            <a:pPr lvl="2"/>
            <a:r>
              <a:rPr lang="en-US" dirty="0"/>
              <a:t>Weighted Emissions Potential (WEP) and Area of Influence (AOI) Analyses (updated 5/15/20)</a:t>
            </a:r>
          </a:p>
          <a:p>
            <a:pPr lvl="2"/>
            <a:r>
              <a:rPr lang="en-US" dirty="0"/>
              <a:t>Weighted Emissions Potential (WEP) and Area of Influence (AOI) Analyses for Alaska and Hawaii (updated 5/18/20)</a:t>
            </a:r>
          </a:p>
          <a:p>
            <a:pPr lvl="1"/>
            <a:endParaRPr lang="en-US" dirty="0"/>
          </a:p>
        </p:txBody>
      </p:sp>
    </p:spTree>
    <p:extLst>
      <p:ext uri="{BB962C8B-B14F-4D97-AF65-F5344CB8AC3E}">
        <p14:creationId xmlns:p14="http://schemas.microsoft.com/office/powerpoint/2010/main" val="859215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60500"/>
          </a:xfrm>
        </p:spPr>
        <p:txBody>
          <a:bodyPr>
            <a:normAutofit/>
          </a:bodyPr>
          <a:lstStyle/>
          <a:p>
            <a:pPr algn="ctr"/>
            <a:r>
              <a:rPr lang="en-US" dirty="0"/>
              <a:t>Workplan Progress by </a:t>
            </a:r>
            <a:r>
              <a:rPr lang="en-US" dirty="0">
                <a:solidFill>
                  <a:schemeClr val="bg2">
                    <a:lumMod val="75000"/>
                  </a:schemeClr>
                </a:solidFill>
              </a:rPr>
              <a:t>RTOWG</a:t>
            </a:r>
          </a:p>
        </p:txBody>
      </p:sp>
      <p:sp>
        <p:nvSpPr>
          <p:cNvPr id="3" name="Content Placeholder 2"/>
          <p:cNvSpPr>
            <a:spLocks noGrp="1"/>
          </p:cNvSpPr>
          <p:nvPr>
            <p:ph idx="1"/>
          </p:nvPr>
        </p:nvSpPr>
        <p:spPr/>
        <p:txBody>
          <a:bodyPr>
            <a:normAutofit/>
          </a:bodyPr>
          <a:lstStyle/>
          <a:p>
            <a:r>
              <a:rPr lang="en-US" dirty="0"/>
              <a:t>Workplan Progress over the Last Month </a:t>
            </a:r>
          </a:p>
          <a:p>
            <a:pPr lvl="1"/>
            <a:r>
              <a:rPr lang="en-US" dirty="0" err="1"/>
              <a:t>RepBase</a:t>
            </a:r>
            <a:r>
              <a:rPr lang="en-US" dirty="0"/>
              <a:t> high level source apportionment (international, natural, fires) and 2014v2 model performance results uploaded to TSS</a:t>
            </a:r>
          </a:p>
          <a:p>
            <a:pPr lvl="1"/>
            <a:r>
              <a:rPr lang="en-US" dirty="0"/>
              <a:t>WESTAR-WRAP Regional Haze Work Plan Completion &amp; Results Virtual Remote Meeting #2, focused on modeling, 6/23 &amp; 25</a:t>
            </a:r>
          </a:p>
        </p:txBody>
      </p:sp>
    </p:spTree>
    <p:extLst>
      <p:ext uri="{BB962C8B-B14F-4D97-AF65-F5344CB8AC3E}">
        <p14:creationId xmlns:p14="http://schemas.microsoft.com/office/powerpoint/2010/main" val="2477665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3B34C0-53CC-493E-8A3B-E816E7F4E9B8}"/>
              </a:ext>
            </a:extLst>
          </p:cNvPr>
          <p:cNvPicPr>
            <a:picLocks noChangeAspect="1"/>
          </p:cNvPicPr>
          <p:nvPr/>
        </p:nvPicPr>
        <p:blipFill rotWithShape="1">
          <a:blip r:embed="rId2"/>
          <a:srcRect l="2084" t="32313" r="46846" b="23844"/>
          <a:stretch/>
        </p:blipFill>
        <p:spPr>
          <a:xfrm>
            <a:off x="320262" y="1135851"/>
            <a:ext cx="4292944" cy="2303454"/>
          </a:xfrm>
          <a:prstGeom prst="rect">
            <a:avLst/>
          </a:prstGeom>
        </p:spPr>
      </p:pic>
      <p:pic>
        <p:nvPicPr>
          <p:cNvPr id="9" name="Picture 8">
            <a:extLst>
              <a:ext uri="{FF2B5EF4-FFF2-40B4-BE49-F238E27FC236}">
                <a16:creationId xmlns:a16="http://schemas.microsoft.com/office/drawing/2014/main" id="{D2D3A586-9F69-41A0-9F07-92B656E2A273}"/>
              </a:ext>
            </a:extLst>
          </p:cNvPr>
          <p:cNvPicPr>
            <a:picLocks noChangeAspect="1"/>
          </p:cNvPicPr>
          <p:nvPr/>
        </p:nvPicPr>
        <p:blipFill rotWithShape="1">
          <a:blip r:embed="rId3"/>
          <a:srcRect l="827" t="35437" r="33182" b="20720"/>
          <a:stretch/>
        </p:blipFill>
        <p:spPr>
          <a:xfrm>
            <a:off x="4761470" y="3571103"/>
            <a:ext cx="7241060" cy="3006811"/>
          </a:xfrm>
          <a:prstGeom prst="rect">
            <a:avLst/>
          </a:prstGeom>
        </p:spPr>
      </p:pic>
      <p:pic>
        <p:nvPicPr>
          <p:cNvPr id="10" name="Picture 9">
            <a:extLst>
              <a:ext uri="{FF2B5EF4-FFF2-40B4-BE49-F238E27FC236}">
                <a16:creationId xmlns:a16="http://schemas.microsoft.com/office/drawing/2014/main" id="{6E7087F0-A1C3-469C-98BF-CDB375029D31}"/>
              </a:ext>
            </a:extLst>
          </p:cNvPr>
          <p:cNvPicPr>
            <a:picLocks noChangeAspect="1"/>
          </p:cNvPicPr>
          <p:nvPr/>
        </p:nvPicPr>
        <p:blipFill rotWithShape="1">
          <a:blip r:embed="rId4"/>
          <a:srcRect l="1501" t="21501" r="34009" b="30090"/>
          <a:stretch/>
        </p:blipFill>
        <p:spPr>
          <a:xfrm>
            <a:off x="4982895" y="160637"/>
            <a:ext cx="7076303" cy="3319850"/>
          </a:xfrm>
          <a:prstGeom prst="rect">
            <a:avLst/>
          </a:prstGeom>
        </p:spPr>
      </p:pic>
      <p:sp>
        <p:nvSpPr>
          <p:cNvPr id="11" name="TextBox 10">
            <a:extLst>
              <a:ext uri="{FF2B5EF4-FFF2-40B4-BE49-F238E27FC236}">
                <a16:creationId xmlns:a16="http://schemas.microsoft.com/office/drawing/2014/main" id="{4F7F9EB2-1D33-4923-AAB5-E870776F3D8F}"/>
              </a:ext>
            </a:extLst>
          </p:cNvPr>
          <p:cNvSpPr txBox="1"/>
          <p:nvPr/>
        </p:nvSpPr>
        <p:spPr>
          <a:xfrm>
            <a:off x="222422" y="160637"/>
            <a:ext cx="4817141" cy="1015663"/>
          </a:xfrm>
          <a:prstGeom prst="rect">
            <a:avLst/>
          </a:prstGeom>
          <a:noFill/>
        </p:spPr>
        <p:txBody>
          <a:bodyPr wrap="square" rtlCol="0">
            <a:spAutoFit/>
          </a:bodyPr>
          <a:lstStyle/>
          <a:p>
            <a:r>
              <a:rPr lang="en-US" sz="2000" b="1" dirty="0"/>
              <a:t>Example high-level source apportionment results to examine international, natural, and fire emissions at Rocky Mountain NP</a:t>
            </a:r>
          </a:p>
        </p:txBody>
      </p:sp>
      <p:pic>
        <p:nvPicPr>
          <p:cNvPr id="19" name="Picture 18">
            <a:extLst>
              <a:ext uri="{FF2B5EF4-FFF2-40B4-BE49-F238E27FC236}">
                <a16:creationId xmlns:a16="http://schemas.microsoft.com/office/drawing/2014/main" id="{FBD5DFCC-88FA-4E1E-9EB0-BD473FE08EFB}"/>
              </a:ext>
            </a:extLst>
          </p:cNvPr>
          <p:cNvPicPr>
            <a:picLocks noChangeAspect="1"/>
          </p:cNvPicPr>
          <p:nvPr/>
        </p:nvPicPr>
        <p:blipFill>
          <a:blip r:embed="rId5"/>
          <a:stretch>
            <a:fillRect/>
          </a:stretch>
        </p:blipFill>
        <p:spPr>
          <a:xfrm>
            <a:off x="164931" y="3715966"/>
            <a:ext cx="4530068" cy="3142034"/>
          </a:xfrm>
          <a:prstGeom prst="rect">
            <a:avLst/>
          </a:prstGeom>
        </p:spPr>
      </p:pic>
    </p:spTree>
    <p:extLst>
      <p:ext uri="{BB962C8B-B14F-4D97-AF65-F5344CB8AC3E}">
        <p14:creationId xmlns:p14="http://schemas.microsoft.com/office/powerpoint/2010/main" val="3398982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554100" y="2927285"/>
            <a:ext cx="6549084" cy="991073"/>
          </a:xfrm>
        </p:spPr>
        <p:txBody>
          <a:bodyPr>
            <a:normAutofit/>
          </a:bodyPr>
          <a:lstStyle/>
          <a:p>
            <a:pPr algn="ctr"/>
            <a:r>
              <a:rPr lang="en-US" dirty="0">
                <a:solidFill>
                  <a:schemeClr val="bg2">
                    <a:lumMod val="75000"/>
                  </a:schemeClr>
                </a:solidFill>
              </a:rPr>
              <a:t>RTOWG</a:t>
            </a:r>
            <a:r>
              <a:rPr lang="en-US" dirty="0"/>
              <a:t> modeling priorities</a:t>
            </a:r>
          </a:p>
        </p:txBody>
      </p:sp>
      <p:pic>
        <p:nvPicPr>
          <p:cNvPr id="4" name="Picture 3">
            <a:extLst>
              <a:ext uri="{FF2B5EF4-FFF2-40B4-BE49-F238E27FC236}">
                <a16:creationId xmlns:a16="http://schemas.microsoft.com/office/drawing/2014/main" id="{991DF2A1-67F8-47B6-92AC-80B39E35528A}"/>
              </a:ext>
            </a:extLst>
          </p:cNvPr>
          <p:cNvPicPr>
            <a:picLocks noChangeAspect="1"/>
          </p:cNvPicPr>
          <p:nvPr/>
        </p:nvPicPr>
        <p:blipFill rotWithShape="1">
          <a:blip r:embed="rId2"/>
          <a:srcRect l="17494" t="12766" r="16371" b="9645"/>
          <a:stretch/>
        </p:blipFill>
        <p:spPr>
          <a:xfrm>
            <a:off x="2529190" y="148279"/>
            <a:ext cx="9044600" cy="6631899"/>
          </a:xfrm>
          <a:prstGeom prst="rect">
            <a:avLst/>
          </a:prstGeom>
        </p:spPr>
      </p:pic>
    </p:spTree>
    <p:extLst>
      <p:ext uri="{BB962C8B-B14F-4D97-AF65-F5344CB8AC3E}">
        <p14:creationId xmlns:p14="http://schemas.microsoft.com/office/powerpoint/2010/main" val="1969927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554100" y="2927285"/>
            <a:ext cx="6549084" cy="991073"/>
          </a:xfrm>
        </p:spPr>
        <p:txBody>
          <a:bodyPr>
            <a:normAutofit/>
          </a:bodyPr>
          <a:lstStyle/>
          <a:p>
            <a:pPr algn="ctr"/>
            <a:r>
              <a:rPr lang="en-US" dirty="0">
                <a:solidFill>
                  <a:schemeClr val="bg2">
                    <a:lumMod val="75000"/>
                  </a:schemeClr>
                </a:solidFill>
              </a:rPr>
              <a:t>RTOWG</a:t>
            </a:r>
            <a:r>
              <a:rPr lang="en-US" dirty="0"/>
              <a:t> modeling priorities</a:t>
            </a:r>
          </a:p>
        </p:txBody>
      </p:sp>
      <p:pic>
        <p:nvPicPr>
          <p:cNvPr id="3" name="Picture 2">
            <a:extLst>
              <a:ext uri="{FF2B5EF4-FFF2-40B4-BE49-F238E27FC236}">
                <a16:creationId xmlns:a16="http://schemas.microsoft.com/office/drawing/2014/main" id="{6445006F-26EF-4C6D-A653-CF7162319729}"/>
              </a:ext>
            </a:extLst>
          </p:cNvPr>
          <p:cNvPicPr>
            <a:picLocks noChangeAspect="1"/>
          </p:cNvPicPr>
          <p:nvPr/>
        </p:nvPicPr>
        <p:blipFill rotWithShape="1">
          <a:blip r:embed="rId2"/>
          <a:srcRect l="18292" t="11206" r="16902" b="8510"/>
          <a:stretch/>
        </p:blipFill>
        <p:spPr>
          <a:xfrm>
            <a:off x="2616738" y="128268"/>
            <a:ext cx="8691579" cy="6729731"/>
          </a:xfrm>
          <a:prstGeom prst="rect">
            <a:avLst/>
          </a:prstGeom>
        </p:spPr>
      </p:pic>
    </p:spTree>
    <p:extLst>
      <p:ext uri="{BB962C8B-B14F-4D97-AF65-F5344CB8AC3E}">
        <p14:creationId xmlns:p14="http://schemas.microsoft.com/office/powerpoint/2010/main" val="1719788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60500"/>
          </a:xfrm>
        </p:spPr>
        <p:txBody>
          <a:bodyPr>
            <a:normAutofit/>
          </a:bodyPr>
          <a:lstStyle/>
          <a:p>
            <a:pPr algn="ctr"/>
            <a:r>
              <a:rPr lang="en-US" dirty="0"/>
              <a:t>Workplan Coordination Activities by </a:t>
            </a:r>
            <a:r>
              <a:rPr lang="en-US" dirty="0">
                <a:solidFill>
                  <a:schemeClr val="bg2">
                    <a:lumMod val="75000"/>
                  </a:schemeClr>
                </a:solidFill>
              </a:rPr>
              <a:t>RTOWG</a:t>
            </a:r>
          </a:p>
        </p:txBody>
      </p:sp>
      <p:sp>
        <p:nvSpPr>
          <p:cNvPr id="3" name="Content Placeholder 2"/>
          <p:cNvSpPr>
            <a:spLocks noGrp="1"/>
          </p:cNvSpPr>
          <p:nvPr>
            <p:ph idx="1"/>
          </p:nvPr>
        </p:nvSpPr>
        <p:spPr>
          <a:xfrm>
            <a:off x="838200" y="1990725"/>
            <a:ext cx="10515600" cy="4351338"/>
          </a:xfrm>
        </p:spPr>
        <p:txBody>
          <a:bodyPr>
            <a:normAutofit/>
          </a:bodyPr>
          <a:lstStyle/>
          <a:p>
            <a:r>
              <a:rPr lang="en-US" dirty="0"/>
              <a:t>Workplan Coordination Occurring over the Last Month</a:t>
            </a:r>
          </a:p>
          <a:p>
            <a:pPr lvl="1"/>
            <a:r>
              <a:rPr lang="en-US" dirty="0"/>
              <a:t>Ramboll</a:t>
            </a:r>
          </a:p>
          <a:p>
            <a:r>
              <a:rPr lang="en-US" dirty="0"/>
              <a:t>Workplan Coordination Needed over the Next Two Months</a:t>
            </a:r>
          </a:p>
          <a:p>
            <a:pPr lvl="1"/>
            <a:r>
              <a:rPr lang="en-US" dirty="0"/>
              <a:t>Ramboll</a:t>
            </a:r>
          </a:p>
          <a:p>
            <a:pPr lvl="1"/>
            <a:r>
              <a:rPr lang="en-US" dirty="0"/>
              <a:t>Other workgroups as needed for investigating/discussing model results</a:t>
            </a:r>
          </a:p>
        </p:txBody>
      </p:sp>
    </p:spTree>
    <p:extLst>
      <p:ext uri="{BB962C8B-B14F-4D97-AF65-F5344CB8AC3E}">
        <p14:creationId xmlns:p14="http://schemas.microsoft.com/office/powerpoint/2010/main" val="1177423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7030A0"/>
                </a:solidFill>
              </a:rPr>
              <a:t>Regional Haze Planning Work Group</a:t>
            </a:r>
            <a:endParaRPr lang="en-US" dirty="0">
              <a:solidFill>
                <a:srgbClr val="7030A0"/>
              </a:solidFill>
            </a:endParaRPr>
          </a:p>
        </p:txBody>
      </p:sp>
    </p:spTree>
    <p:extLst>
      <p:ext uri="{BB962C8B-B14F-4D97-AF65-F5344CB8AC3E}">
        <p14:creationId xmlns:p14="http://schemas.microsoft.com/office/powerpoint/2010/main" val="24469799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3093</TotalTime>
  <Words>628</Words>
  <Application>Microsoft Office PowerPoint</Application>
  <PresentationFormat>Widescreen</PresentationFormat>
  <Paragraphs>61</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Monthly Update on 2018-2019 WRAP Workplan June 24th, 2020 TSC and Work Group Co-Chairs Call</vt:lpstr>
      <vt:lpstr>Regional Technical Operations Work Group</vt:lpstr>
      <vt:lpstr>Workplan Progress by RTOWG</vt:lpstr>
      <vt:lpstr>Workplan Progress by RTOWG</vt:lpstr>
      <vt:lpstr>PowerPoint Presentation</vt:lpstr>
      <vt:lpstr>RTOWG modeling priorities</vt:lpstr>
      <vt:lpstr>RTOWG modeling priorities</vt:lpstr>
      <vt:lpstr>Workplan Coordination Activities by RTOWG</vt:lpstr>
      <vt:lpstr>Regional Haze Planning Work Group</vt:lpstr>
      <vt:lpstr>Workplan Progress by Regional Haze Planning Work Group</vt:lpstr>
      <vt:lpstr>Workplan Progress by RH Planning Work Group – Control Measures Subcommittee</vt:lpstr>
      <vt:lpstr>Proposed Future Projects by RH Planning Work Group – Control Measures Subcommittee</vt:lpstr>
      <vt:lpstr>PowerPoint Presentation</vt:lpstr>
    </vt:vector>
  </TitlesOfParts>
  <Company>ADEQ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Monthly Update on 2018-2019 WRAP Workplan May 29th, 2019 TSC and Work Group Co-Chairs Call</dc:title>
  <dc:creator>Ryan C. Templeton</dc:creator>
  <cp:lastModifiedBy>Windows User</cp:lastModifiedBy>
  <cp:revision>67</cp:revision>
  <dcterms:created xsi:type="dcterms:W3CDTF">2019-05-28T14:18:48Z</dcterms:created>
  <dcterms:modified xsi:type="dcterms:W3CDTF">2020-06-24T13:41:42Z</dcterms:modified>
</cp:coreProperties>
</file>